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7" r:id="rId2"/>
    <p:sldId id="34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95" r:id="rId30"/>
    <p:sldId id="296" r:id="rId31"/>
    <p:sldId id="297" r:id="rId32"/>
    <p:sldId id="298" r:id="rId33"/>
    <p:sldId id="299" r:id="rId34"/>
    <p:sldId id="346" r:id="rId35"/>
    <p:sldId id="300" r:id="rId36"/>
    <p:sldId id="301" r:id="rId37"/>
    <p:sldId id="302" r:id="rId38"/>
    <p:sldId id="303" r:id="rId39"/>
    <p:sldId id="304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28" r:id="rId48"/>
    <p:sldId id="329" r:id="rId49"/>
    <p:sldId id="330" r:id="rId50"/>
    <p:sldId id="331" r:id="rId51"/>
    <p:sldId id="332" r:id="rId52"/>
    <p:sldId id="333" r:id="rId53"/>
    <p:sldId id="334" r:id="rId54"/>
    <p:sldId id="335" r:id="rId55"/>
    <p:sldId id="336" r:id="rId56"/>
    <p:sldId id="337" r:id="rId57"/>
    <p:sldId id="338" r:id="rId58"/>
    <p:sldId id="339" r:id="rId59"/>
    <p:sldId id="340" r:id="rId60"/>
    <p:sldId id="341" r:id="rId61"/>
    <p:sldId id="342" r:id="rId62"/>
    <p:sldId id="343" r:id="rId63"/>
    <p:sldId id="344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91B83-3012-4A4F-8393-50C56D374709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10BBA-2DC4-4BE1-9152-29371D38F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7A17A3-32DA-4D10-97AC-37AC57F78BED}" type="slidenum">
              <a:rPr lang="en-US"/>
              <a:pPr/>
              <a:t>22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http://freedomtrust.net/page06.html.asp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D96EE-01A2-4CD5-9BA4-BF9F8D518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7DB00-4BC8-4E4C-9FF7-A821321D2B4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6EDB5-AA24-4EE7-AFF1-2B1698936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aperkins@alaska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ulty.uaf.edu/ffrap/Presentations/PresentationsIndex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bsf.org/publications/economics/letter/2001/el2001-03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stats.bls.gov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evelandfed.org/research/inflation/us-inflation/cpi.cf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ees.org/exams/study_materials/#fe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7772400" cy="2209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ESM 450</a:t>
            </a:r>
            <a:br>
              <a:rPr lang="en-US" dirty="0" smtClean="0"/>
            </a:br>
            <a:r>
              <a:rPr lang="en-US" dirty="0" smtClean="0"/>
              <a:t>April 15, 2010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Dr. Robert A . Perkins, PE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253 Duckering</a:t>
            </a:r>
          </a:p>
          <a:p>
            <a:r>
              <a:rPr lang="en-US" dirty="0" smtClean="0">
                <a:hlinkClick r:id="rId2"/>
              </a:rPr>
              <a:t>raperkins@alaska.edu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Depreciation Wars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 reasonable method is OK as accounting tool</a:t>
            </a:r>
          </a:p>
          <a:p>
            <a:pPr eaLnBrk="1" hangingPunct="1"/>
            <a:r>
              <a:rPr lang="en-US" smtClean="0"/>
              <a:t>Want to accelerate depreciation</a:t>
            </a:r>
          </a:p>
          <a:p>
            <a:pPr eaLnBrk="1" hangingPunct="1"/>
            <a:r>
              <a:rPr lang="en-US" smtClean="0"/>
              <a:t>IRS has mandated methods</a:t>
            </a:r>
          </a:p>
          <a:p>
            <a:pPr eaLnBrk="1" hangingPunct="1"/>
            <a:r>
              <a:rPr lang="en-US" smtClean="0"/>
              <a:t>Congress has changed</a:t>
            </a:r>
          </a:p>
          <a:p>
            <a:pPr eaLnBrk="1" hangingPunct="1"/>
            <a:r>
              <a:rPr lang="en-US" smtClean="0"/>
              <a:t>Today really only two</a:t>
            </a:r>
          </a:p>
          <a:p>
            <a:pPr eaLnBrk="1" hangingPunct="1"/>
            <a:r>
              <a:rPr lang="en-US" smtClean="0"/>
              <a:t>SL and MACRS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Straight Line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SL is always OK with IRS</a:t>
            </a:r>
          </a:p>
          <a:p>
            <a:pPr eaLnBrk="1" hangingPunct="1"/>
            <a:r>
              <a:rPr lang="en-US" smtClean="0"/>
              <a:t>Conservative, “saves” depreciation for later</a:t>
            </a:r>
          </a:p>
          <a:p>
            <a:pPr eaLnBrk="1" hangingPunct="1"/>
            <a:r>
              <a:rPr lang="en-US" smtClean="0"/>
              <a:t>Estimate Salvage Value and Life of asset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52400" y="3657600"/>
          <a:ext cx="8839200" cy="2514600"/>
        </p:xfrm>
        <a:graphic>
          <a:graphicData uri="http://schemas.openxmlformats.org/presentationml/2006/ole">
            <p:oleObj spid="_x0000_s6146" name="Equation" r:id="rId3" imgW="1346040" imgH="380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Modified Accelerated Cost Recovery System</a:t>
            </a:r>
          </a:p>
          <a:p>
            <a:pPr lvl="1" eaLnBrk="1" hangingPunct="1"/>
            <a:r>
              <a:rPr lang="en-US" smtClean="0"/>
              <a:t>Establish “property class”</a:t>
            </a:r>
          </a:p>
          <a:p>
            <a:pPr lvl="2" eaLnBrk="1" hangingPunct="1"/>
            <a:r>
              <a:rPr lang="en-US" smtClean="0"/>
              <a:t>Roughly equivalent to useful life</a:t>
            </a:r>
          </a:p>
          <a:p>
            <a:pPr lvl="1" eaLnBrk="1" hangingPunct="1"/>
            <a:r>
              <a:rPr lang="en-US" smtClean="0"/>
              <a:t>Based on IRS publication</a:t>
            </a:r>
          </a:p>
          <a:p>
            <a:pPr lvl="1" eaLnBrk="1" hangingPunct="1"/>
            <a:r>
              <a:rPr lang="en-US" smtClean="0"/>
              <a:t>Table indicates % depreciation each year</a:t>
            </a:r>
          </a:p>
          <a:p>
            <a:pPr lvl="1" eaLnBrk="1" hangingPunct="1"/>
            <a:r>
              <a:rPr lang="en-US" smtClean="0"/>
              <a:t>Note there is one more year of depreciation than the life.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Three-year property: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Tool, fabricated metal products, some motor vehicles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Five-year property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Autos and trucks, computers, aircraft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Seven-year property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Office furniture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Etc.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MACRS Depreciation %</a:t>
            </a:r>
          </a:p>
        </p:txBody>
      </p:sp>
      <p:graphicFrame>
        <p:nvGraphicFramePr>
          <p:cNvPr id="94274" name="Group 66"/>
          <p:cNvGraphicFramePr>
            <a:graphicFrameLocks noGrp="1"/>
          </p:cNvGraphicFramePr>
          <p:nvPr>
            <p:ph type="tbl" idx="1"/>
          </p:nvPr>
        </p:nvGraphicFramePr>
        <p:xfrm>
          <a:off x="685800" y="1524000"/>
          <a:ext cx="7772400" cy="466344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3-year prop.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5-year prop.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7-year prop.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year the depreciation is the initial cost times the % from the table.</a:t>
            </a:r>
          </a:p>
          <a:p>
            <a:pPr eaLnBrk="1" hangingPunct="1"/>
            <a:r>
              <a:rPr lang="en-US" smtClean="0"/>
              <a:t>Note the difference with straight line, where the estimated salvage value is subtracted from initial cost.  There is no salvage value in MACRS.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 Value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each year, the book value is the initial cost minus the depreciation taken to date.</a:t>
            </a:r>
          </a:p>
          <a:p>
            <a:pPr eaLnBrk="1" hangingPunct="1"/>
            <a:r>
              <a:rPr lang="en-US" smtClean="0"/>
              <a:t>After the last year, the book value: </a:t>
            </a:r>
          </a:p>
          <a:p>
            <a:pPr lvl="1" eaLnBrk="1" hangingPunct="1"/>
            <a:r>
              <a:rPr lang="en-US" smtClean="0"/>
              <a:t>straight line method is the salvage value.</a:t>
            </a:r>
          </a:p>
          <a:p>
            <a:pPr lvl="1" eaLnBrk="1" hangingPunct="1"/>
            <a:r>
              <a:rPr lang="en-US" smtClean="0"/>
              <a:t>MACRS method is zero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 Value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Note conflict:</a:t>
            </a:r>
          </a:p>
          <a:p>
            <a:pPr lvl="1" eaLnBrk="1" hangingPunct="1"/>
            <a:r>
              <a:rPr lang="en-US" smtClean="0"/>
              <a:t>Want to take early depreciation to reduce taxes</a:t>
            </a:r>
          </a:p>
          <a:p>
            <a:pPr lvl="1" eaLnBrk="1" hangingPunct="1"/>
            <a:r>
              <a:rPr lang="en-US" smtClean="0"/>
              <a:t>Want high book value to maximize assets</a:t>
            </a:r>
          </a:p>
          <a:p>
            <a:pPr eaLnBrk="1" hangingPunct="1"/>
            <a:r>
              <a:rPr lang="en-US" smtClean="0"/>
              <a:t>Also, if you sell, before or after useful life:</a:t>
            </a:r>
          </a:p>
          <a:p>
            <a:pPr lvl="1" eaLnBrk="1" hangingPunct="1"/>
            <a:r>
              <a:rPr lang="en-US" smtClean="0"/>
              <a:t>Pay tax on the difference between book value and sales price</a:t>
            </a:r>
          </a:p>
          <a:p>
            <a:pPr lvl="1" eaLnBrk="1" hangingPunct="1"/>
            <a:r>
              <a:rPr lang="en-US" smtClean="0"/>
              <a:t>If you sell for less than book value this is added to costs for the year.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Buy $9000 production equipment</a:t>
            </a:r>
            <a:br>
              <a:rPr lang="en-US" smtClean="0"/>
            </a:br>
            <a:r>
              <a:rPr lang="en-US" smtClean="0"/>
              <a:t>3 year life $500 SV</a:t>
            </a:r>
          </a:p>
        </p:txBody>
      </p:sp>
      <p:graphicFrame>
        <p:nvGraphicFramePr>
          <p:cNvPr id="98307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373880"/>
        </p:xfrm>
        <a:graphic>
          <a:graphicData uri="http://schemas.openxmlformats.org/drawingml/2006/table">
            <a:tbl>
              <a:tblPr/>
              <a:tblGrid>
                <a:gridCol w="1554163"/>
                <a:gridCol w="1554162"/>
                <a:gridCol w="1555750"/>
                <a:gridCol w="1554163"/>
                <a:gridCol w="1554162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Book 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9000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&lt;=(9000-500)/3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Buy $9000 production equipment</a:t>
            </a:r>
            <a:br>
              <a:rPr lang="en-US" smtClean="0"/>
            </a:br>
            <a:r>
              <a:rPr lang="en-US" smtClean="0"/>
              <a:t>$500 SV (3 year MACRS life)</a:t>
            </a:r>
          </a:p>
        </p:txBody>
      </p:sp>
      <p:graphicFrame>
        <p:nvGraphicFramePr>
          <p:cNvPr id="99331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459224"/>
        </p:xfrm>
        <a:graphic>
          <a:graphicData uri="http://schemas.openxmlformats.org/drawingml/2006/table">
            <a:tbl>
              <a:tblPr/>
              <a:tblGrid>
                <a:gridCol w="1554163"/>
                <a:gridCol w="1554162"/>
                <a:gridCol w="1555750"/>
                <a:gridCol w="1554163"/>
                <a:gridCol w="1554162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MACRS%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Book Value=&gt;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9000*%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9000*%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9000*%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9000*%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Depreciation, Taxes, After Tax Rate of Return</a:t>
            </a:r>
          </a:p>
          <a:p>
            <a:pPr eaLnBrk="1" hangingPunct="1"/>
            <a:r>
              <a:rPr lang="en-US" dirty="0" smtClean="0"/>
              <a:t>Inflation</a:t>
            </a:r>
          </a:p>
          <a:p>
            <a:pPr eaLnBrk="1" hangingPunct="1"/>
            <a:r>
              <a:rPr lang="en-US" dirty="0" smtClean="0"/>
              <a:t>FE Exam</a:t>
            </a:r>
          </a:p>
          <a:p>
            <a:pPr eaLnBrk="1" hangingPunct="1"/>
            <a:endParaRPr lang="en-US" dirty="0" smtClean="0"/>
          </a:p>
          <a:p>
            <a:r>
              <a:rPr lang="en-US" dirty="0" smtClean="0">
                <a:hlinkClick r:id="rId2"/>
              </a:rPr>
              <a:t>http://www.faculty.uaf.edu/ffrap/Presentations/PresentationsIndex.htm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You can now do a rate of return analysis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“before tax”</a:t>
            </a:r>
          </a:p>
          <a:p>
            <a:pPr eaLnBrk="1" hangingPunct="1"/>
            <a:r>
              <a:rPr lang="en-US" smtClean="0"/>
              <a:t>“after tax”</a:t>
            </a:r>
          </a:p>
          <a:p>
            <a:pPr eaLnBrk="1" hangingPunct="1"/>
            <a:r>
              <a:rPr lang="en-US" smtClean="0"/>
              <a:t>For after tax you need to know the tax rate and the MACRS life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methods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Of historical interest only</a:t>
            </a:r>
          </a:p>
          <a:p>
            <a:pPr lvl="1" eaLnBrk="1" hangingPunct="1"/>
            <a:r>
              <a:rPr lang="en-US" dirty="0" smtClean="0"/>
              <a:t>Declining balance</a:t>
            </a:r>
          </a:p>
          <a:p>
            <a:pPr lvl="1" eaLnBrk="1" hangingPunct="1"/>
            <a:r>
              <a:rPr lang="en-US" dirty="0" smtClean="0"/>
              <a:t>Sum of years digits</a:t>
            </a:r>
          </a:p>
          <a:p>
            <a:r>
              <a:rPr lang="en-US" dirty="0" smtClean="0"/>
              <a:t>Depletion</a:t>
            </a:r>
          </a:p>
          <a:p>
            <a:pPr lvl="1"/>
            <a:r>
              <a:rPr lang="en-US" dirty="0" smtClean="0"/>
              <a:t>Extractive industries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/>
            <a:r>
              <a:rPr lang="en-US" b="1" i="1" smtClean="0">
                <a:latin typeface="Arial Unicode MS" pitchFamily="34" charset="-128"/>
              </a:rPr>
              <a:t>"The legal right of a taxpayer to decrease the amount of what otherwise would be his taxes, or altogether avoid them, by means which the law permits, cannot be doubted."</a:t>
            </a:r>
            <a:r>
              <a:rPr lang="en-US" b="1" smtClean="0">
                <a:latin typeface="Arial Unicode MS" pitchFamily="34" charset="-128"/>
              </a:rPr>
              <a:t>  </a:t>
            </a:r>
            <a:r>
              <a:rPr lang="en-US" b="1" smtClean="0"/>
              <a:t>Supreme Court Justice George Sutherland in: </a:t>
            </a:r>
            <a:r>
              <a:rPr lang="en-US" b="1" smtClean="0">
                <a:latin typeface="Arial Unicode MS" pitchFamily="34" charset="-128"/>
              </a:rPr>
              <a:t>(</a:t>
            </a:r>
            <a:r>
              <a:rPr lang="en-US" b="1" u="sng" smtClean="0">
                <a:latin typeface="Arial Unicode MS" pitchFamily="34" charset="-128"/>
              </a:rPr>
              <a:t>Gregory v. Helvering, (1934) 239 US 465,460.</a:t>
            </a:r>
            <a:r>
              <a:rPr lang="en-US" b="1" smtClean="0">
                <a:latin typeface="Arial Unicode MS" pitchFamily="34" charset="-128"/>
              </a:rPr>
              <a:t>)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 </a:t>
            </a:r>
          </a:p>
          <a:p>
            <a:pPr eaLnBrk="1" hangingPunct="1"/>
            <a:r>
              <a:rPr lang="en-US" sz="2800" b="1" i="1" smtClean="0">
                <a:latin typeface="Arial Unicode MS" pitchFamily="34" charset="-128"/>
              </a:rPr>
              <a:t>"Anyone may so arrange his affairs that his taxes shall be as low as possible; he is not bound to choose that pattern which will best pay the treasury; there is not even a patriotic duty to increase one's taxes."</a:t>
            </a:r>
            <a:r>
              <a:rPr lang="en-US" sz="2800" b="1" smtClean="0">
                <a:latin typeface="Arial Unicode MS" pitchFamily="34" charset="-128"/>
              </a:rPr>
              <a:t>  </a:t>
            </a:r>
            <a:r>
              <a:rPr lang="en-US" sz="2800" b="1" smtClean="0"/>
              <a:t>Supreme Court Justice Learned Hand in </a:t>
            </a:r>
            <a:r>
              <a:rPr lang="en-US" sz="2800" b="1" smtClean="0">
                <a:latin typeface="Arial Unicode MS" pitchFamily="34" charset="-128"/>
              </a:rPr>
              <a:t>(</a:t>
            </a:r>
            <a:r>
              <a:rPr lang="en-US" sz="2800" b="1" u="sng" smtClean="0">
                <a:latin typeface="Arial Unicode MS" pitchFamily="34" charset="-128"/>
              </a:rPr>
              <a:t>Helvering v. Gregory, (1934) 69 F 810.</a:t>
            </a:r>
            <a:r>
              <a:rPr lang="en-US" sz="2800" b="1" smtClean="0">
                <a:latin typeface="Arial Unicode MS" pitchFamily="34" charset="-128"/>
              </a:rPr>
              <a:t>)</a:t>
            </a:r>
            <a:r>
              <a:rPr lang="en-US" sz="2800" smtClean="0"/>
              <a:t> 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Income Taxes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Personal Income Taxes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rules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We will not cover these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Corporate Taxes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More stable rates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Often important in engineering decisions.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Sub-chapter “S”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Basics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Income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Less, Operating Expenses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Less, Special Expenses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Less, Depreciation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= Taxable Income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Taxable Income x Tax Rate ( %)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= Tax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Net Income (Net Profit) = Taxable Income – Tax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Inflation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Inflation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Let’s consider MARR</a:t>
            </a:r>
          </a:p>
          <a:p>
            <a:pPr lvl="1" eaLnBrk="1" hangingPunct="1"/>
            <a:r>
              <a:rPr lang="en-US" dirty="0" smtClean="0"/>
              <a:t>What is reasonable?</a:t>
            </a:r>
          </a:p>
          <a:p>
            <a:pPr lvl="1" eaLnBrk="1" hangingPunct="1"/>
            <a:r>
              <a:rPr lang="en-US" dirty="0" smtClean="0"/>
              <a:t>What are equivalent investments ?</a:t>
            </a:r>
          </a:p>
          <a:p>
            <a:pPr eaLnBrk="1" hangingPunct="1"/>
            <a:r>
              <a:rPr lang="en-US" dirty="0" smtClean="0"/>
              <a:t>Risks</a:t>
            </a:r>
          </a:p>
          <a:p>
            <a:pPr lvl="1" eaLnBrk="1" hangingPunct="1"/>
            <a:r>
              <a:rPr lang="en-US" dirty="0" smtClean="0"/>
              <a:t>Inflation is one risk</a:t>
            </a:r>
          </a:p>
          <a:p>
            <a:pPr lvl="1" eaLnBrk="1" hangingPunct="1"/>
            <a:r>
              <a:rPr lang="en-US" dirty="0" smtClean="0"/>
              <a:t>Risk we will be paid back with cheaper dollars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u="sng" smtClean="0"/>
              <a:t>Meaning and Effect of Inflation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Inflation makes future dollars less valuable than present dollars.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sandwich that cost $3.00 last year and $3.30 this year is an example of individual item inflation of 10%.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the average price of bread purchased moves from $1.50 last year to $1.575 this year, the commodity “bread” has inflated 5%/year.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a market basket of goods used by the average individual costs $15.5994 this year vs. $15.1451 last year, general consumer inflation has increased by 3%/year.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ko-KR" sz="4000" smtClean="0">
                <a:latin typeface="Arial" charset="0"/>
                <a:ea typeface="굴림" charset="-127"/>
              </a:rPr>
              <a:t>“</a:t>
            </a:r>
            <a:r>
              <a:rPr lang="en-US" altLang="ko-KR" sz="4000" smtClean="0">
                <a:ea typeface="굴림" charset="-127"/>
              </a:rPr>
              <a:t>Clouded his future is</a:t>
            </a:r>
            <a:r>
              <a:rPr lang="en-US" altLang="ko-KR" sz="4000" smtClean="0">
                <a:latin typeface="Arial" charset="0"/>
                <a:ea typeface="굴림" charset="-127"/>
              </a:rPr>
              <a:t>…</a:t>
            </a:r>
            <a:r>
              <a:rPr lang="en-US" altLang="ko-KR" sz="4000" smtClean="0">
                <a:ea typeface="굴림" charset="-127"/>
              </a:rPr>
              <a:t/>
            </a:r>
            <a:br>
              <a:rPr lang="en-US" altLang="ko-KR" sz="4000" smtClean="0">
                <a:ea typeface="굴림" charset="-127"/>
              </a:rPr>
            </a:br>
            <a:r>
              <a:rPr lang="en-US" altLang="ko-KR" sz="4000" smtClean="0">
                <a:ea typeface="굴림" charset="-127"/>
              </a:rPr>
              <a:t>The future is always in motion</a:t>
            </a:r>
            <a:r>
              <a:rPr lang="en-US" altLang="ko-KR" sz="4000" smtClean="0">
                <a:latin typeface="Arial" charset="0"/>
                <a:ea typeface="굴림" charset="-127"/>
              </a:rPr>
              <a:t>”</a:t>
            </a:r>
            <a:r>
              <a:rPr lang="en-US" altLang="ko-KR" sz="4000" smtClean="0">
                <a:ea typeface="굴림" charset="-127"/>
              </a:rPr>
              <a:t> </a:t>
            </a:r>
            <a:endParaRPr lang="en-US" sz="4000" smtClean="0"/>
          </a:p>
        </p:txBody>
      </p:sp>
      <p:pic>
        <p:nvPicPr>
          <p:cNvPr id="17411" name="Picture 3" descr="yo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7010400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After Tax Analysis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Depreciation</a:t>
            </a:r>
          </a:p>
          <a:p>
            <a:pPr eaLnBrk="1" hangingPunct="1"/>
            <a:r>
              <a:rPr lang="en-US" smtClean="0"/>
              <a:t>Allocate Cost over life</a:t>
            </a:r>
          </a:p>
          <a:p>
            <a:pPr lvl="1" eaLnBrk="1" hangingPunct="1"/>
            <a:r>
              <a:rPr lang="en-US" smtClean="0"/>
              <a:t>Why?</a:t>
            </a:r>
          </a:p>
          <a:p>
            <a:pPr eaLnBrk="1" hangingPunct="1"/>
            <a:r>
              <a:rPr lang="en-US" smtClean="0"/>
              <a:t>Pay tax on net income, that is revenue less expenses</a:t>
            </a:r>
          </a:p>
          <a:p>
            <a:pPr eaLnBrk="1" hangingPunct="1"/>
            <a:r>
              <a:rPr lang="en-US" smtClean="0"/>
              <a:t>Depreciation is an expense</a:t>
            </a:r>
          </a:p>
          <a:p>
            <a:pPr lvl="1" eaLnBrk="1" hangingPunct="1"/>
            <a:r>
              <a:rPr lang="en-US" smtClean="0"/>
              <a:t>It is a “real” expense?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smtClean="0"/>
              <a:t>Effect of Inflation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2971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Inflation causes the value of money to be reduced in the future.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Inflation tends to cause goods and services to cost more.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Inflation is pervasive; In the US we like to see inflation maintained at around 2% per year.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Maybe???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smtClean="0">
                <a:hlinkClick r:id="rId2"/>
              </a:rPr>
              <a:t>http://www.frbsf.org/publications/economics/letter/2001/el2001-03.html</a:t>
            </a:r>
            <a:r>
              <a:rPr lang="en-US" sz="1400" smtClean="0"/>
              <a:t>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743200" y="5029200"/>
            <a:ext cx="5121275" cy="835025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Deflation is negative inflation.  Goods cost less in the future. A rare event.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How Does Inflation Happen?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Money supply increases - money available to consumers in the general economy increases faster than the goods available.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Exchange rates - prices change to reflect the comparative value of currencies in different countries.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Cost-push inflation - producers raise prices to cover costs.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Demand-pull inflation - consumers bid up prices by attempting to buy more than is available.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smtClean="0"/>
              <a:t>Interest Rate Definitions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en-US" sz="2800" smtClean="0"/>
              <a:t>Inflation rate (f) - rate of change of the the cost of an item, commodity or market basket of goods.</a:t>
            </a:r>
          </a:p>
          <a:p>
            <a:pPr eaLnBrk="1" hangingPunct="1"/>
            <a:r>
              <a:rPr lang="en-US" sz="2800" smtClean="0"/>
              <a:t>Real interest rate (i*) - “real” interest earned on an investment - the </a:t>
            </a:r>
            <a:r>
              <a:rPr lang="en-US" sz="2800" i="1" smtClean="0"/>
              <a:t>inflation-free interest</a:t>
            </a:r>
            <a:r>
              <a:rPr lang="en-US" sz="2800" smtClean="0"/>
              <a:t> rate.</a:t>
            </a:r>
          </a:p>
          <a:p>
            <a:pPr eaLnBrk="1" hangingPunct="1"/>
            <a:r>
              <a:rPr lang="en-US" sz="2800" smtClean="0"/>
              <a:t>Market interest rate (i) - the interest paid for borrowing money in the open market, the </a:t>
            </a:r>
            <a:r>
              <a:rPr lang="en-US" sz="2800" i="1" smtClean="0"/>
              <a:t>combined interest</a:t>
            </a:r>
            <a:r>
              <a:rPr lang="en-US" sz="2800" smtClean="0"/>
              <a:t> rate. NOTE: the market interest rate also includes a margin for the lenders risk.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smtClean="0"/>
              <a:t>Calculation of Inflation</a:t>
            </a:r>
          </a:p>
        </p:txBody>
      </p:sp>
      <p:graphicFrame>
        <p:nvGraphicFramePr>
          <p:cNvPr id="1026" name="Object 3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209800" y="2971800"/>
          <a:ext cx="4419600" cy="3276600"/>
        </p:xfrm>
        <a:graphic>
          <a:graphicData uri="http://schemas.openxmlformats.org/presentationml/2006/ole">
            <p:oleObj spid="_x0000_s7170" name="Worksheet" r:id="rId3" imgW="2440080" imgH="1981440" progId="Excel.Sheet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438400" y="1676400"/>
            <a:ext cx="4048125" cy="762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i="1" dirty="0" err="1">
                <a:solidFill>
                  <a:schemeClr val="tx2"/>
                </a:solidFill>
              </a:rPr>
              <a:t>i</a:t>
            </a:r>
            <a:r>
              <a:rPr lang="en-US" sz="4400" i="1" dirty="0">
                <a:solidFill>
                  <a:schemeClr val="tx2"/>
                </a:solidFill>
              </a:rPr>
              <a:t> = </a:t>
            </a:r>
            <a:r>
              <a:rPr lang="en-US" sz="4400" i="1" dirty="0" err="1">
                <a:solidFill>
                  <a:schemeClr val="tx2"/>
                </a:solidFill>
              </a:rPr>
              <a:t>i</a:t>
            </a:r>
            <a:r>
              <a:rPr lang="en-US" sz="4400" i="1" dirty="0">
                <a:solidFill>
                  <a:schemeClr val="tx2"/>
                </a:solidFill>
              </a:rPr>
              <a:t>’ + f + (</a:t>
            </a:r>
            <a:r>
              <a:rPr lang="en-US" sz="4400" i="1" dirty="0" err="1">
                <a:solidFill>
                  <a:schemeClr val="tx2"/>
                </a:solidFill>
              </a:rPr>
              <a:t>i</a:t>
            </a:r>
            <a:r>
              <a:rPr lang="en-US" sz="4400" i="1" dirty="0">
                <a:solidFill>
                  <a:schemeClr val="tx2"/>
                </a:solidFill>
              </a:rPr>
              <a:t>’)(f)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209800" y="2590800"/>
            <a:ext cx="2651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Example 13-1 expanded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6853286" cy="32070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i="1" dirty="0" err="1">
                <a:solidFill>
                  <a:schemeClr val="tx2"/>
                </a:solidFill>
              </a:rPr>
              <a:t>i</a:t>
            </a:r>
            <a:r>
              <a:rPr lang="en-US" sz="4400" i="1" dirty="0">
                <a:solidFill>
                  <a:schemeClr val="tx2"/>
                </a:solidFill>
              </a:rPr>
              <a:t> = </a:t>
            </a:r>
            <a:r>
              <a:rPr lang="en-US" sz="4400" i="1" dirty="0" err="1">
                <a:solidFill>
                  <a:schemeClr val="tx2"/>
                </a:solidFill>
              </a:rPr>
              <a:t>i</a:t>
            </a:r>
            <a:r>
              <a:rPr lang="en-US" sz="4400" i="1" dirty="0">
                <a:solidFill>
                  <a:schemeClr val="tx2"/>
                </a:solidFill>
              </a:rPr>
              <a:t>’ + f + (</a:t>
            </a:r>
            <a:r>
              <a:rPr lang="en-US" sz="4400" i="1" dirty="0" err="1">
                <a:solidFill>
                  <a:schemeClr val="tx2"/>
                </a:solidFill>
              </a:rPr>
              <a:t>i</a:t>
            </a:r>
            <a:r>
              <a:rPr lang="en-US" sz="4400" i="1" dirty="0">
                <a:solidFill>
                  <a:schemeClr val="tx2"/>
                </a:solidFill>
              </a:rPr>
              <a:t>’)(f</a:t>
            </a:r>
            <a:r>
              <a:rPr lang="en-US" sz="4400" i="1" dirty="0" smtClean="0">
                <a:solidFill>
                  <a:schemeClr val="tx2"/>
                </a:solidFill>
              </a:rPr>
              <a:t>)</a:t>
            </a:r>
          </a:p>
          <a:p>
            <a:pPr>
              <a:buNone/>
            </a:pPr>
            <a:r>
              <a:rPr lang="en-US" sz="4400" i="1" dirty="0" smtClean="0">
                <a:solidFill>
                  <a:schemeClr val="tx2"/>
                </a:solidFill>
              </a:rPr>
              <a:t>Limited to the question of </a:t>
            </a:r>
          </a:p>
          <a:p>
            <a:pPr>
              <a:buNone/>
            </a:pPr>
            <a:r>
              <a:rPr lang="en-US" sz="4400" i="1" dirty="0" smtClean="0">
                <a:solidFill>
                  <a:schemeClr val="tx2"/>
                </a:solidFill>
              </a:rPr>
              <a:t>decomposing an interest rate</a:t>
            </a:r>
          </a:p>
          <a:p>
            <a:pPr>
              <a:buNone/>
            </a:pPr>
            <a:r>
              <a:rPr lang="en-US" sz="4400" i="1" dirty="0" smtClean="0">
                <a:solidFill>
                  <a:schemeClr val="tx2"/>
                </a:solidFill>
              </a:rPr>
              <a:t>given </a:t>
            </a:r>
            <a:r>
              <a:rPr lang="en-US" sz="4400" i="1" dirty="0" err="1" smtClean="0">
                <a:solidFill>
                  <a:schemeClr val="tx2"/>
                </a:solidFill>
              </a:rPr>
              <a:t>i</a:t>
            </a:r>
            <a:r>
              <a:rPr lang="en-US" sz="4400" i="1" dirty="0" smtClean="0">
                <a:solidFill>
                  <a:schemeClr val="tx2"/>
                </a:solidFill>
              </a:rPr>
              <a:t>’ or f.</a:t>
            </a:r>
            <a:endParaRPr lang="en-US" sz="44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Dollars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Actual Dollars</a:t>
            </a:r>
          </a:p>
          <a:p>
            <a:pPr lvl="1" eaLnBrk="1" hangingPunct="1"/>
            <a:r>
              <a:rPr lang="en-US" smtClean="0"/>
              <a:t>Number of greenbacks you will get.</a:t>
            </a:r>
          </a:p>
          <a:p>
            <a:pPr lvl="1" eaLnBrk="1" hangingPunct="1"/>
            <a:r>
              <a:rPr lang="en-US" smtClean="0"/>
              <a:t>Rental/or note says, “$500/month for 60 months.”</a:t>
            </a:r>
          </a:p>
          <a:p>
            <a:pPr eaLnBrk="1" hangingPunct="1"/>
            <a:r>
              <a:rPr lang="en-US" smtClean="0"/>
              <a:t>Real Dollars</a:t>
            </a:r>
          </a:p>
          <a:p>
            <a:pPr lvl="1" eaLnBrk="1" hangingPunct="1"/>
            <a:r>
              <a:rPr lang="en-US" smtClean="0"/>
              <a:t>“Year zero dollars”</a:t>
            </a:r>
          </a:p>
          <a:p>
            <a:pPr lvl="1" eaLnBrk="1" hangingPunct="1"/>
            <a:r>
              <a:rPr lang="en-US" smtClean="0"/>
              <a:t>1983 dollars.</a:t>
            </a:r>
          </a:p>
        </p:txBody>
      </p:sp>
      <p:pic>
        <p:nvPicPr>
          <p:cNvPr id="21508" name="Picture 4" descr="C:\Documents and Settings\ffrap\Local Settings\Temporary Internet Files\Content.IE5\Y584ZMT3\j044039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6858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Actual Dollars and Real Dollars</a:t>
            </a:r>
            <a:br>
              <a:rPr lang="en-US" sz="4000" smtClean="0"/>
            </a:br>
            <a:r>
              <a:rPr lang="en-US" sz="4000" smtClean="0"/>
              <a:t>Definitions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Actual dollars (A$): cash money - the kind you carry in your pocket.  Sometimes called inflated dollars.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Real dollars (R$): constant purchasing power dollars expressed as a base year.  1972-based dollars.  These fictitious dollars  are inflation-free dollars.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hlinkClick r:id="rId2"/>
              </a:rPr>
              <a:t>US inflation and spending patterns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CPI Inflat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538" y="1108075"/>
            <a:ext cx="7840662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5562600" y="1828800"/>
            <a:ext cx="3124200" cy="1581150"/>
          </a:xfrm>
          <a:prstGeom prst="rect">
            <a:avLst/>
          </a:prstGeom>
          <a:solidFill>
            <a:srgbClr val="FFFF99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Inflation is a thief as it robs the purchasing power of individuals on fixed incomes.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228600" y="6096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Effect of Inflation on Purchasing Power</a:t>
            </a:r>
          </a:p>
        </p:txBody>
      </p:sp>
      <p:graphicFrame>
        <p:nvGraphicFramePr>
          <p:cNvPr id="2050" name="Object 4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514350" y="1752600"/>
          <a:ext cx="4648200" cy="4552950"/>
        </p:xfrm>
        <a:graphic>
          <a:graphicData uri="http://schemas.openxmlformats.org/presentationml/2006/ole">
            <p:oleObj spid="_x0000_s8194" name="Worksheet" r:id="rId3" imgW="4248235" imgH="4228998" progId="Excel.Sheet.8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486400" y="3622675"/>
            <a:ext cx="3352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In 1961 when McDonalds first opened in Flint Michigan:</a:t>
            </a:r>
          </a:p>
          <a:p>
            <a:pPr lvl="1">
              <a:buFontTx/>
              <a:buChar char="•"/>
            </a:pPr>
            <a:r>
              <a:rPr lang="en-US" sz="2000"/>
              <a:t>Hamburger  $0.14</a:t>
            </a:r>
          </a:p>
          <a:p>
            <a:pPr lvl="1">
              <a:buFontTx/>
              <a:buChar char="•"/>
            </a:pPr>
            <a:r>
              <a:rPr lang="en-US" sz="2000"/>
              <a:t>Fries (small) $0.11</a:t>
            </a:r>
          </a:p>
          <a:p>
            <a:pPr lvl="1">
              <a:buFontTx/>
              <a:buChar char="•"/>
            </a:pPr>
            <a:r>
              <a:rPr lang="en-US" sz="2000"/>
              <a:t>Shake (small) $0.18</a:t>
            </a:r>
          </a:p>
          <a:p>
            <a:r>
              <a:rPr lang="en-US" sz="2000"/>
              <a:t>What will this meal cost in 40 years when you are 60 and about to retire?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3400" y="1420813"/>
            <a:ext cx="181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Example added.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http://www.clevelandfed.org/research/inflation/us-inflation/cpi.cfm</a:t>
            </a:r>
            <a:endParaRPr lang="en-US" dirty="0" smtClean="0"/>
          </a:p>
          <a:p>
            <a:pPr eaLnBrk="1" hangingPunct="1"/>
            <a:r>
              <a:rPr lang="en-US" dirty="0" smtClean="0"/>
              <a:t>Cleveland Fed (see tabs)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685800"/>
          <a:ext cx="8686800" cy="4800600"/>
        </p:xfrm>
        <a:graphic>
          <a:graphicData uri="http://schemas.openxmlformats.org/presentationml/2006/ole">
            <p:oleObj spid="_x0000_s1026" name="Worksheet" r:id="rId3" imgW="4268160" imgH="13050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Excel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FE Review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FE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Fundamentals of Engineering</a:t>
            </a:r>
          </a:p>
          <a:p>
            <a:pPr lvl="1" eaLnBrk="1" hangingPunct="1"/>
            <a:r>
              <a:rPr lang="en-US" smtClean="0"/>
              <a:t>AKA “EIT”</a:t>
            </a:r>
          </a:p>
          <a:p>
            <a:pPr eaLnBrk="1" hangingPunct="1"/>
            <a:r>
              <a:rPr lang="en-US" smtClean="0"/>
              <a:t>Tests basic knowledge</a:t>
            </a:r>
          </a:p>
          <a:p>
            <a:pPr eaLnBrk="1" hangingPunct="1"/>
            <a:r>
              <a:rPr lang="en-US" smtClean="0"/>
              <a:t>Prepared by NCEES</a:t>
            </a:r>
          </a:p>
          <a:p>
            <a:pPr lvl="1" eaLnBrk="1" hangingPunct="1"/>
            <a:r>
              <a:rPr lang="en-US" smtClean="0"/>
              <a:t>National Council of Examiners of Engineering and Surveying</a:t>
            </a:r>
          </a:p>
          <a:p>
            <a:pPr lvl="1" eaLnBrk="1" hangingPunct="1"/>
            <a:r>
              <a:rPr lang="en-US" smtClean="0"/>
              <a:t>http://www.ncees.org/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Books and Calculators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books</a:t>
            </a:r>
          </a:p>
          <a:p>
            <a:pPr eaLnBrk="1" hangingPunct="1"/>
            <a:r>
              <a:rPr lang="en-US" smtClean="0"/>
              <a:t>Some calculators banned</a:t>
            </a:r>
          </a:p>
          <a:p>
            <a:pPr eaLnBrk="1" hangingPunct="1"/>
            <a:r>
              <a:rPr lang="en-US" smtClean="0"/>
              <a:t>NCEES “Supplied-Reference Handbook</a:t>
            </a:r>
          </a:p>
          <a:p>
            <a:pPr eaLnBrk="1" hangingPunct="1"/>
            <a:r>
              <a:rPr lang="en-US" smtClean="0"/>
              <a:t>Download pdf and print</a:t>
            </a:r>
          </a:p>
          <a:p>
            <a:pPr eaLnBrk="1" hangingPunct="1"/>
            <a:r>
              <a:rPr lang="en-US" smtClean="0">
                <a:hlinkClick r:id="rId2"/>
              </a:rPr>
              <a:t>http://www.ncees.org/exams/study_materials/#fe</a:t>
            </a:r>
            <a:endParaRPr lang="en-US" smtClean="0"/>
          </a:p>
          <a:p>
            <a:pPr eaLnBrk="1" hangingPunct="1"/>
            <a:r>
              <a:rPr lang="en-US" smtClean="0"/>
              <a:t>Will get an identical at exam.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Licensure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order to protect the public health and safety</a:t>
            </a:r>
          </a:p>
          <a:p>
            <a:pPr eaLnBrk="1" hangingPunct="1"/>
            <a:r>
              <a:rPr lang="en-US" smtClean="0"/>
              <a:t>Requires</a:t>
            </a:r>
          </a:p>
          <a:p>
            <a:pPr eaLnBrk="1" hangingPunct="1"/>
            <a:r>
              <a:rPr lang="en-US" smtClean="0"/>
              <a:t>Education</a:t>
            </a:r>
          </a:p>
          <a:p>
            <a:pPr eaLnBrk="1" hangingPunct="1"/>
            <a:r>
              <a:rPr lang="en-US" smtClean="0"/>
              <a:t>Experience</a:t>
            </a:r>
          </a:p>
          <a:p>
            <a:pPr eaLnBrk="1" hangingPunct="1"/>
            <a:r>
              <a:rPr lang="en-US" smtClean="0"/>
              <a:t>Examination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 has AM and PM sessions</a:t>
            </a:r>
          </a:p>
          <a:p>
            <a:pPr lvl="1" eaLnBrk="1" hangingPunct="1"/>
            <a:r>
              <a:rPr lang="en-US" smtClean="0"/>
              <a:t>four hours each</a:t>
            </a:r>
          </a:p>
          <a:p>
            <a:pPr eaLnBrk="1" hangingPunct="1"/>
            <a:r>
              <a:rPr lang="en-US" smtClean="0"/>
              <a:t>120 multiple choice questions in AM</a:t>
            </a:r>
          </a:p>
          <a:p>
            <a:pPr lvl="1" eaLnBrk="1" hangingPunct="1"/>
            <a:r>
              <a:rPr lang="en-US" smtClean="0"/>
              <a:t>That’s two minutes each</a:t>
            </a:r>
          </a:p>
          <a:p>
            <a:pPr eaLnBrk="1" hangingPunct="1"/>
            <a:r>
              <a:rPr lang="en-US" smtClean="0"/>
              <a:t>60 multiple choice in PM</a:t>
            </a:r>
          </a:p>
          <a:p>
            <a:pPr lvl="1" eaLnBrk="1" hangingPunct="1"/>
            <a:r>
              <a:rPr lang="en-US" smtClean="0"/>
              <a:t>Four minutes each</a:t>
            </a:r>
          </a:p>
          <a:p>
            <a:pPr eaLnBrk="1" hangingPunct="1"/>
            <a:r>
              <a:rPr lang="en-US" smtClean="0"/>
              <a:t>Take home message?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to worry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one gets 100%</a:t>
            </a:r>
          </a:p>
          <a:p>
            <a:pPr eaLnBrk="1" hangingPunct="1"/>
            <a:r>
              <a:rPr lang="en-US" smtClean="0"/>
              <a:t>You only need 70%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7172" name="Picture 4" descr="A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438400"/>
            <a:ext cx="3565525" cy="353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 Specifications for AM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latin typeface="Arial-BoldMT" charset="0"/>
              </a:rPr>
              <a:t>VI. Engineering Economics 8%</a:t>
            </a:r>
          </a:p>
          <a:p>
            <a:pPr eaLnBrk="1" hangingPunct="1"/>
            <a:r>
              <a:rPr lang="en-US" sz="2800" smtClean="0">
                <a:latin typeface="ArialMT" charset="0"/>
              </a:rPr>
              <a:t>A. Discounted cash flow (e.g., equivalence, PW, equivalent annual </a:t>
            </a:r>
            <a:r>
              <a:rPr lang="en-US" sz="2800" i="1" smtClean="0">
                <a:latin typeface="ArialMT" charset="0"/>
              </a:rPr>
              <a:t>cash flow,</a:t>
            </a:r>
            <a:r>
              <a:rPr lang="en-US" sz="2800" smtClean="0">
                <a:latin typeface="ArialMT" charset="0"/>
              </a:rPr>
              <a:t> FW, rate of return)</a:t>
            </a:r>
          </a:p>
          <a:p>
            <a:pPr eaLnBrk="1" hangingPunct="1"/>
            <a:r>
              <a:rPr lang="en-US" sz="2800" smtClean="0">
                <a:latin typeface="ArialMT" charset="0"/>
              </a:rPr>
              <a:t>B. Cost (e.g., incremental, average, sunk, estimating)</a:t>
            </a:r>
          </a:p>
          <a:p>
            <a:pPr eaLnBrk="1" hangingPunct="1"/>
            <a:r>
              <a:rPr lang="en-US" sz="2800" smtClean="0">
                <a:latin typeface="ArialMT" charset="0"/>
              </a:rPr>
              <a:t>C. Analyses (e.g., breakeven, benefit-cost)</a:t>
            </a:r>
          </a:p>
          <a:p>
            <a:pPr eaLnBrk="1" hangingPunct="1"/>
            <a:r>
              <a:rPr lang="en-US" sz="2800" smtClean="0">
                <a:latin typeface="ArialMT" charset="0"/>
              </a:rPr>
              <a:t>D. Uncertainty (e.g., expected value and risk)</a:t>
            </a:r>
            <a:endParaRPr lang="en-US" sz="2800" smtClean="0">
              <a:latin typeface="Arial-BoldMT" charset="0"/>
            </a:endParaRP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PM, General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Arial-BoldMT" charset="0"/>
              </a:rPr>
              <a:t>IV. Engineering Economics 10%</a:t>
            </a:r>
          </a:p>
          <a:p>
            <a:pPr eaLnBrk="1" hangingPunct="1"/>
            <a:r>
              <a:rPr lang="en-US" dirty="0" smtClean="0">
                <a:latin typeface="ArialMT" charset="0"/>
              </a:rPr>
              <a:t>A. Cost estimating</a:t>
            </a:r>
          </a:p>
          <a:p>
            <a:pPr eaLnBrk="1" hangingPunct="1"/>
            <a:r>
              <a:rPr lang="en-US" dirty="0" smtClean="0">
                <a:latin typeface="ArialMT" charset="0"/>
              </a:rPr>
              <a:t>B. Project selection</a:t>
            </a:r>
          </a:p>
          <a:p>
            <a:pPr eaLnBrk="1" hangingPunct="1"/>
            <a:r>
              <a:rPr lang="en-US" dirty="0" smtClean="0">
                <a:latin typeface="ArialMT" charset="0"/>
              </a:rPr>
              <a:t>C. Lease/buy/make</a:t>
            </a:r>
          </a:p>
          <a:p>
            <a:pPr eaLnBrk="1" hangingPunct="1"/>
            <a:r>
              <a:rPr lang="en-US" dirty="0" smtClean="0">
                <a:latin typeface="ArialMT" charset="0"/>
              </a:rPr>
              <a:t>D. Replacement analysis (e.g., optimal economic life)</a:t>
            </a:r>
            <a:endParaRPr lang="en-US" dirty="0" smtClean="0">
              <a:latin typeface="Arial-BoldMT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Econ in PM for</a:t>
            </a:r>
          </a:p>
          <a:p>
            <a:pPr eaLnBrk="1" hangingPunct="1"/>
            <a:r>
              <a:rPr lang="en-US" smtClean="0"/>
              <a:t>Civil, Mechanical, or Electrical</a:t>
            </a:r>
          </a:p>
          <a:p>
            <a:pPr eaLnBrk="1" hangingPunct="1"/>
            <a:r>
              <a:rPr lang="en-US" smtClean="0"/>
              <a:t>Note most engineering students take either a 3-credit class in economics or nothing.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3400" y="1143000"/>
          <a:ext cx="8229600" cy="2867025"/>
        </p:xfrm>
        <a:graphic>
          <a:graphicData uri="http://schemas.openxmlformats.org/presentationml/2006/ole">
            <p:oleObj spid="_x0000_s2050" name="Worksheet" r:id="rId3" imgW="4734000" imgH="14670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Let’s do AM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MT" charset="0"/>
              </a:rPr>
              <a:t>A. Discounted cash flow (e.g., equivalence, PW, equivalent annual </a:t>
            </a:r>
            <a:r>
              <a:rPr lang="en-US" i="1" smtClean="0">
                <a:latin typeface="ArialMT" charset="0"/>
              </a:rPr>
              <a:t>cash flow,</a:t>
            </a:r>
            <a:r>
              <a:rPr lang="en-US" smtClean="0">
                <a:latin typeface="ArialMT" charset="0"/>
              </a:rPr>
              <a:t> FW, rate of return)</a:t>
            </a:r>
          </a:p>
          <a:p>
            <a:pPr eaLnBrk="1" hangingPunct="1"/>
            <a:r>
              <a:rPr lang="en-US" smtClean="0"/>
              <a:t>Go to Overheads</a:t>
            </a:r>
          </a:p>
          <a:p>
            <a:pPr eaLnBrk="1" hangingPunct="1"/>
            <a:r>
              <a:rPr lang="en-US" smtClean="0"/>
              <a:t>Must use formulas and tables, not Excel</a:t>
            </a:r>
          </a:p>
          <a:p>
            <a:pPr eaLnBrk="1" hangingPunct="1"/>
            <a:r>
              <a:rPr lang="en-US" smtClean="0"/>
              <a:t>See Appendix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estimate your new generator will require a major overhaul at five and 12 years after it is installed.  Each overhaul cost $85,000. Assume it will be junked at the end of year 15, before a third overhaul is needed.  What is the equivalent annual cost of the two overhauls if i=8% 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(On board)</a:t>
            </a:r>
          </a:p>
          <a:p>
            <a:pPr eaLnBrk="1" hangingPunct="1"/>
            <a:r>
              <a:rPr lang="en-US" sz="2800" smtClean="0"/>
              <a:t>All needed factors are in Handbook</a:t>
            </a:r>
          </a:p>
          <a:p>
            <a:pPr eaLnBrk="1" hangingPunct="1"/>
            <a:r>
              <a:rPr lang="en-US" sz="2800" smtClean="0"/>
              <a:t>An relevant tables.</a:t>
            </a:r>
          </a:p>
          <a:p>
            <a:pPr eaLnBrk="1" hangingPunct="1"/>
            <a:r>
              <a:rPr lang="en-US" sz="2800" smtClean="0"/>
              <a:t>With that, all should be direct, except finding Rate of Return</a:t>
            </a:r>
          </a:p>
          <a:p>
            <a:pPr lvl="1" eaLnBrk="1" hangingPunct="1"/>
            <a:r>
              <a:rPr lang="en-US" sz="2400" smtClean="0"/>
              <a:t>don’t try to inverse formulae</a:t>
            </a:r>
          </a:p>
          <a:p>
            <a:pPr eaLnBrk="1" hangingPunct="1"/>
            <a:r>
              <a:rPr lang="en-US" sz="2800" smtClean="0"/>
              <a:t>Solve for factor, then work backwards in tables</a:t>
            </a:r>
          </a:p>
          <a:p>
            <a:pPr lvl="1" eaLnBrk="1" hangingPunct="1"/>
            <a:r>
              <a:rPr lang="en-US" sz="2400" smtClean="0"/>
              <a:t>Linear interpolation is fine, if you need it.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Board and Overheads.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ArialMT" charset="0"/>
              </a:rPr>
              <a:t>B. Cost (e.g., incremental, average, sunk, estimating)</a:t>
            </a:r>
            <a:br>
              <a:rPr lang="en-US" smtClean="0">
                <a:latin typeface="ArialMT" charset="0"/>
              </a:rPr>
            </a:br>
            <a:endParaRPr lang="en-US" smtClean="0">
              <a:latin typeface="ArialMT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Incremental two meanings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Means the difference between alternatives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Which is all we have to analyze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 we have done in 450, or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cost of the next unit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one more unit, relates to next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Average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Fixed versus variable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vs. Variable Costs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Fixed</a:t>
            </a:r>
          </a:p>
          <a:p>
            <a:pPr lvl="1" eaLnBrk="1" hangingPunct="1"/>
            <a:r>
              <a:rPr lang="en-US" sz="2400" smtClean="0"/>
              <a:t>Many overhead costs, boss, rent, etc.</a:t>
            </a:r>
          </a:p>
          <a:p>
            <a:pPr lvl="1" eaLnBrk="1" hangingPunct="1"/>
            <a:r>
              <a:rPr lang="en-US" sz="2400" smtClean="0"/>
              <a:t>Must pay no matter how many units you make</a:t>
            </a:r>
          </a:p>
          <a:p>
            <a:pPr eaLnBrk="1" hangingPunct="1"/>
            <a:r>
              <a:rPr lang="en-US" sz="2800" smtClean="0"/>
              <a:t>Variable</a:t>
            </a:r>
          </a:p>
          <a:p>
            <a:pPr lvl="1" eaLnBrk="1" hangingPunct="1"/>
            <a:r>
              <a:rPr lang="en-US" sz="2400" smtClean="0"/>
              <a:t>per unit extra cost</a:t>
            </a:r>
          </a:p>
          <a:p>
            <a:pPr eaLnBrk="1" hangingPunct="1"/>
            <a:r>
              <a:rPr lang="en-US" sz="2800" smtClean="0"/>
              <a:t>For Average</a:t>
            </a:r>
          </a:p>
          <a:p>
            <a:pPr lvl="1" eaLnBrk="1" hangingPunct="1"/>
            <a:r>
              <a:rPr lang="en-US" sz="2400" smtClean="0"/>
              <a:t>Divide the fixed by the number of units and add the unit cost</a:t>
            </a:r>
          </a:p>
          <a:p>
            <a:pPr lvl="1" eaLnBrk="1" hangingPunct="1"/>
            <a:r>
              <a:rPr lang="en-US" sz="2400" smtClean="0"/>
              <a:t>Duh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Sunk</a:t>
            </a:r>
          </a:p>
        </p:txBody>
      </p:sp>
      <p:pic>
        <p:nvPicPr>
          <p:cNvPr id="30723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981200"/>
            <a:ext cx="4495800" cy="3373438"/>
          </a:xfrm>
          <a:noFill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idea</a:t>
            </a:r>
          </a:p>
          <a:p>
            <a:pPr eaLnBrk="1" hangingPunct="1"/>
            <a:r>
              <a:rPr lang="en-US" smtClean="0"/>
              <a:t>Common sense</a:t>
            </a:r>
          </a:p>
          <a:p>
            <a:pPr eaLnBrk="1" hangingPunct="1"/>
            <a:r>
              <a:rPr lang="en-US" smtClean="0"/>
              <a:t>Nothing in Handbook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latin typeface="ArialMT" charset="0"/>
              </a:rPr>
              <a:t>C. Analyses (e.g., breakeven, benefit-cost)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MT" charset="0"/>
              </a:rPr>
              <a:t>Benefit Cost, see book</a:t>
            </a:r>
          </a:p>
          <a:p>
            <a:pPr eaLnBrk="1" hangingPunct="1"/>
            <a:r>
              <a:rPr lang="en-US" smtClean="0">
                <a:latin typeface="ArialMT" charset="0"/>
              </a:rPr>
              <a:t>Breakeven</a:t>
            </a:r>
          </a:p>
          <a:p>
            <a:pPr lvl="1" eaLnBrk="1" hangingPunct="1"/>
            <a:r>
              <a:rPr lang="en-US" smtClean="0">
                <a:latin typeface="ArialMT" charset="0"/>
              </a:rPr>
              <a:t>Bear Air</a:t>
            </a:r>
          </a:p>
          <a:p>
            <a:pPr lvl="1" eaLnBrk="1" hangingPunct="1"/>
            <a:r>
              <a:rPr lang="en-US" smtClean="0">
                <a:latin typeface="ArialMT" charset="0"/>
              </a:rPr>
              <a:t>Consulting firm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D. Uncertainty (e.g., expected value and risk)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familiar with expected value</a:t>
            </a:r>
          </a:p>
          <a:p>
            <a:pPr eaLnBrk="1" hangingPunct="1"/>
            <a:r>
              <a:rPr lang="en-US" smtClean="0"/>
              <a:t>Just multiply the probabilities by there value</a:t>
            </a:r>
          </a:p>
          <a:p>
            <a:pPr eaLnBrk="1" hangingPunct="1"/>
            <a:r>
              <a:rPr lang="en-US" smtClean="0"/>
              <a:t>Probabilities must add to one.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0" y="457200"/>
          <a:ext cx="8686800" cy="5638800"/>
        </p:xfrm>
        <a:graphic>
          <a:graphicData uri="http://schemas.openxmlformats.org/presentationml/2006/ole">
            <p:oleObj spid="_x0000_s3074" name="Worksheet" r:id="rId3" imgW="4686480" imgH="179064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PM General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-BoldMT" charset="0"/>
              </a:rPr>
              <a:t>IV. Engineering Economics 10%</a:t>
            </a:r>
          </a:p>
          <a:p>
            <a:pPr eaLnBrk="1" hangingPunct="1"/>
            <a:r>
              <a:rPr lang="en-US" smtClean="0">
                <a:latin typeface="ArialMT" charset="0"/>
              </a:rPr>
              <a:t>A. Cost estimating</a:t>
            </a:r>
          </a:p>
          <a:p>
            <a:pPr eaLnBrk="1" hangingPunct="1"/>
            <a:r>
              <a:rPr lang="en-US" smtClean="0">
                <a:latin typeface="ArialMT" charset="0"/>
              </a:rPr>
              <a:t>We’ve done that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MT" charset="0"/>
              </a:rPr>
              <a:t>B. Project selection</a:t>
            </a:r>
            <a:br>
              <a:rPr lang="en-US" smtClean="0">
                <a:latin typeface="ArialMT" charset="0"/>
              </a:rPr>
            </a:br>
            <a:endParaRPr lang="en-US" smtClean="0">
              <a:latin typeface="ArialMT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Compare alternatives, a la, PW or EACF</a:t>
            </a:r>
          </a:p>
          <a:p>
            <a:pPr eaLnBrk="1" hangingPunct="1"/>
            <a:r>
              <a:rPr lang="en-US" smtClean="0"/>
              <a:t>Sometimes</a:t>
            </a:r>
          </a:p>
          <a:p>
            <a:pPr eaLnBrk="1" hangingPunct="1"/>
            <a:r>
              <a:rPr lang="en-US" smtClean="0"/>
              <a:t>Find project with greatest rate of return</a:t>
            </a:r>
          </a:p>
          <a:p>
            <a:pPr eaLnBrk="1" hangingPunct="1"/>
            <a:r>
              <a:rPr lang="en-US" smtClean="0"/>
              <a:t>one pot of money</a:t>
            </a:r>
          </a:p>
          <a:p>
            <a:pPr lvl="1" eaLnBrk="1" hangingPunct="1"/>
            <a:r>
              <a:rPr lang="en-US" smtClean="0"/>
              <a:t>pick project with greatest return</a:t>
            </a:r>
          </a:p>
          <a:p>
            <a:pPr lvl="1" eaLnBrk="1" hangingPunct="1"/>
            <a:r>
              <a:rPr lang="en-US" smtClean="0"/>
              <a:t>then second</a:t>
            </a:r>
          </a:p>
          <a:p>
            <a:pPr lvl="1" eaLnBrk="1" hangingPunct="1"/>
            <a:r>
              <a:rPr lang="en-US" smtClean="0"/>
              <a:t>until pot is empty.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MT" charset="0"/>
              </a:rPr>
              <a:t>C. Lease/buy/make</a:t>
            </a:r>
            <a:br>
              <a:rPr lang="en-US" smtClean="0">
                <a:latin typeface="ArialMT" charset="0"/>
              </a:rPr>
            </a:br>
            <a:endParaRPr lang="en-US" smtClean="0">
              <a:latin typeface="ArialMT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Just breakeven by another name</a:t>
            </a:r>
          </a:p>
          <a:p>
            <a:pPr eaLnBrk="1" hangingPunct="1"/>
            <a:r>
              <a:rPr lang="en-US" smtClean="0"/>
              <a:t>Fixed vs. variable costs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MT" charset="0"/>
              </a:rPr>
              <a:t>D. Replacement analysis (e.g., optimal economic life</a:t>
            </a:r>
            <a:br>
              <a:rPr lang="en-US" smtClean="0">
                <a:latin typeface="ArialMT" charset="0"/>
              </a:rPr>
            </a:br>
            <a:endParaRPr lang="en-US" smtClean="0">
              <a:latin typeface="ArialMT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life that EACF is minimum</a:t>
            </a:r>
          </a:p>
          <a:p>
            <a:pPr eaLnBrk="1" hangingPunct="1"/>
            <a:r>
              <a:rPr lang="en-US" smtClean="0"/>
              <a:t>Did in 450</a:t>
            </a:r>
          </a:p>
          <a:p>
            <a:pPr eaLnBrk="1" hangingPunct="1"/>
            <a:r>
              <a:rPr lang="en-US" smtClean="0"/>
              <a:t>But too complex for FE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0"/>
          <p:cNvGraphicFramePr>
            <a:graphicFrameLocks noChangeAspect="1"/>
          </p:cNvGraphicFramePr>
          <p:nvPr/>
        </p:nvGraphicFramePr>
        <p:xfrm>
          <a:off x="-457200" y="762000"/>
          <a:ext cx="9144000" cy="3352800"/>
        </p:xfrm>
        <a:graphic>
          <a:graphicData uri="http://schemas.openxmlformats.org/presentationml/2006/ole">
            <p:oleObj spid="_x0000_s4098" name="Worksheet" r:id="rId3" imgW="4876560" imgH="162864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0"/>
          <p:cNvGraphicFramePr>
            <a:graphicFrameLocks noChangeAspect="1"/>
          </p:cNvGraphicFramePr>
          <p:nvPr/>
        </p:nvGraphicFramePr>
        <p:xfrm>
          <a:off x="381000" y="381000"/>
          <a:ext cx="8229600" cy="5791200"/>
        </p:xfrm>
        <a:graphic>
          <a:graphicData uri="http://schemas.openxmlformats.org/presentationml/2006/ole">
            <p:oleObj spid="_x0000_s5122" name="Worksheet" r:id="rId3" imgW="7387200" imgH="34416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 the difference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Our way, taking all the expense in year 1 gives us almost $4 more.</a:t>
            </a:r>
          </a:p>
          <a:p>
            <a:pPr eaLnBrk="1" hangingPunct="1"/>
            <a:r>
              <a:rPr lang="en-US" smtClean="0"/>
              <a:t>How much did it cost us?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1901</Words>
  <Application>Microsoft Office PowerPoint</Application>
  <PresentationFormat>On-screen Show (4:3)</PresentationFormat>
  <Paragraphs>347</Paragraphs>
  <Slides>63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66" baseType="lpstr">
      <vt:lpstr>Office Theme</vt:lpstr>
      <vt:lpstr>Worksheet</vt:lpstr>
      <vt:lpstr>Equation</vt:lpstr>
      <vt:lpstr>ESM 450 April 15, 2010</vt:lpstr>
      <vt:lpstr>Topics</vt:lpstr>
      <vt:lpstr>After Tax Analysis</vt:lpstr>
      <vt:lpstr>Slide 4</vt:lpstr>
      <vt:lpstr>Slide 5</vt:lpstr>
      <vt:lpstr>Slide 6</vt:lpstr>
      <vt:lpstr>Slide 7</vt:lpstr>
      <vt:lpstr>Slide 8</vt:lpstr>
      <vt:lpstr>So the difference</vt:lpstr>
      <vt:lpstr>Depreciation Wars</vt:lpstr>
      <vt:lpstr>Straight Line</vt:lpstr>
      <vt:lpstr>MACRS</vt:lpstr>
      <vt:lpstr>Examples</vt:lpstr>
      <vt:lpstr>MACRS Depreciation %</vt:lpstr>
      <vt:lpstr>Slide 15</vt:lpstr>
      <vt:lpstr>Book Value</vt:lpstr>
      <vt:lpstr>Book Value</vt:lpstr>
      <vt:lpstr>Buy $9000 production equipment 3 year life $500 SV</vt:lpstr>
      <vt:lpstr>Buy $9000 production equipment $500 SV (3 year MACRS life)</vt:lpstr>
      <vt:lpstr>You can now do a rate of return analysis</vt:lpstr>
      <vt:lpstr>Other methods</vt:lpstr>
      <vt:lpstr>Slide 22</vt:lpstr>
      <vt:lpstr>Slide 23</vt:lpstr>
      <vt:lpstr>Income Taxes</vt:lpstr>
      <vt:lpstr>Basics</vt:lpstr>
      <vt:lpstr>Inflation </vt:lpstr>
      <vt:lpstr>Inflation</vt:lpstr>
      <vt:lpstr>Meaning and Effect of Inflation</vt:lpstr>
      <vt:lpstr>“Clouded his future is… The future is always in motion” </vt:lpstr>
      <vt:lpstr>Effect of Inflation</vt:lpstr>
      <vt:lpstr>How Does Inflation Happen?</vt:lpstr>
      <vt:lpstr>Interest Rate Definitions</vt:lpstr>
      <vt:lpstr>Calculation of Inflation</vt:lpstr>
      <vt:lpstr>Slide 34</vt:lpstr>
      <vt:lpstr>Dollars</vt:lpstr>
      <vt:lpstr>Actual Dollars and Real Dollars Definitions</vt:lpstr>
      <vt:lpstr>Slide 37</vt:lpstr>
      <vt:lpstr>Slide 38</vt:lpstr>
      <vt:lpstr>Slide 39</vt:lpstr>
      <vt:lpstr>Calculations</vt:lpstr>
      <vt:lpstr>FE Review </vt:lpstr>
      <vt:lpstr>What is FE</vt:lpstr>
      <vt:lpstr>Books and Calculators</vt:lpstr>
      <vt:lpstr>Licensure</vt:lpstr>
      <vt:lpstr>Slide 45</vt:lpstr>
      <vt:lpstr>Not to worry</vt:lpstr>
      <vt:lpstr>Econ Specifications for AM</vt:lpstr>
      <vt:lpstr>For PM, General</vt:lpstr>
      <vt:lpstr>Slide 49</vt:lpstr>
      <vt:lpstr>Let’s do AM</vt:lpstr>
      <vt:lpstr>Slide 51</vt:lpstr>
      <vt:lpstr>Slide 52</vt:lpstr>
      <vt:lpstr>Problems</vt:lpstr>
      <vt:lpstr>B. Cost (e.g., incremental, average, sunk, estimating) </vt:lpstr>
      <vt:lpstr>Fixed vs. Variable Costs</vt:lpstr>
      <vt:lpstr>Sunk</vt:lpstr>
      <vt:lpstr>Estimating</vt:lpstr>
      <vt:lpstr>C. Analyses (e.g., breakeven, benefit-cost)</vt:lpstr>
      <vt:lpstr>D. Uncertainty (e.g., expected value and risk)</vt:lpstr>
      <vt:lpstr>PM General</vt:lpstr>
      <vt:lpstr>B. Project selection </vt:lpstr>
      <vt:lpstr>C. Lease/buy/make </vt:lpstr>
      <vt:lpstr>D. Replacement analysis (e.g., optimal economic life </vt:lpstr>
    </vt:vector>
  </TitlesOfParts>
  <Company>OIT User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 450 April 15, 2010</dc:title>
  <dc:creator>ffrap</dc:creator>
  <cp:lastModifiedBy>ffrap</cp:lastModifiedBy>
  <cp:revision>12</cp:revision>
  <dcterms:created xsi:type="dcterms:W3CDTF">2010-04-14T18:42:33Z</dcterms:created>
  <dcterms:modified xsi:type="dcterms:W3CDTF">2010-04-15T01:38:04Z</dcterms:modified>
</cp:coreProperties>
</file>